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4cca83669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4cca83669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4cca83669e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4cca83669e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4cca83669e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4cca83669e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cca83669e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4cca83669e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4cca83669e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4cca83669e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4cca83669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4cca83669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cca83669e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4cca83669e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GB"/>
              <a:t>Anti-Virus:</a:t>
            </a:r>
            <a:endParaRPr/>
          </a:p>
          <a:p>
            <a:pPr indent="-298450" lvl="1" marL="914400" rtl="0" algn="l">
              <a:spcBef>
                <a:spcPts val="0"/>
              </a:spcBef>
              <a:spcAft>
                <a:spcPts val="0"/>
              </a:spcAft>
              <a:buSzPts val="1100"/>
              <a:buAutoNum type="alphaLcPeriod"/>
            </a:pPr>
            <a:r>
              <a:rPr lang="en-GB"/>
              <a:t>Windows defender </a:t>
            </a:r>
            <a:r>
              <a:rPr lang="en-GB"/>
              <a:t>kept</a:t>
            </a:r>
            <a:r>
              <a:rPr lang="en-GB"/>
              <a:t> reactivating and deleting the malware, so it was just a small annoyance</a:t>
            </a:r>
            <a:endParaRPr/>
          </a:p>
          <a:p>
            <a:pPr indent="-298450" lvl="0" marL="457200" rtl="0" algn="l">
              <a:spcBef>
                <a:spcPts val="0"/>
              </a:spcBef>
              <a:spcAft>
                <a:spcPts val="0"/>
              </a:spcAft>
              <a:buSzPts val="1100"/>
              <a:buAutoNum type="arabicPeriod"/>
            </a:pPr>
            <a:r>
              <a:rPr lang="en-GB"/>
              <a:t>.NET Issues</a:t>
            </a:r>
            <a:endParaRPr/>
          </a:p>
          <a:p>
            <a:pPr indent="-298450" lvl="1" marL="914400" rtl="0" algn="l">
              <a:spcBef>
                <a:spcPts val="0"/>
              </a:spcBef>
              <a:spcAft>
                <a:spcPts val="0"/>
              </a:spcAft>
              <a:buSzPts val="1100"/>
              <a:buAutoNum type="alphaLcPeriod"/>
            </a:pPr>
            <a:r>
              <a:rPr lang="en-GB"/>
              <a:t>The code was running on .NET Framework v4 so it was out of support &amp; hard to run natively. Had to download visual studio 2022 to upgrade the runtime to 4.8 to get the program to run.</a:t>
            </a:r>
            <a:endParaRPr/>
          </a:p>
          <a:p>
            <a:pPr indent="-298450" lvl="0" marL="457200" rtl="0" algn="l">
              <a:spcBef>
                <a:spcPts val="0"/>
              </a:spcBef>
              <a:spcAft>
                <a:spcPts val="0"/>
              </a:spcAft>
              <a:buSzPts val="1100"/>
              <a:buAutoNum type="arabicPeriod"/>
            </a:pPr>
            <a:r>
              <a:rPr lang="en-GB"/>
              <a:t>Code was encrypted:</a:t>
            </a:r>
            <a:endParaRPr/>
          </a:p>
          <a:p>
            <a:pPr indent="-298450" lvl="1" marL="914400" rtl="0" algn="l">
              <a:spcBef>
                <a:spcPts val="0"/>
              </a:spcBef>
              <a:spcAft>
                <a:spcPts val="0"/>
              </a:spcAft>
              <a:buSzPts val="1100"/>
              <a:buAutoNum type="alphaLcPeriod"/>
            </a:pPr>
            <a:r>
              <a:rPr lang="en-GB"/>
              <a:t>The dummy program was able to be deobfuscated very easily by Dotnet Spy, but the malicious program was encrypted inside of the dummy program. We had to find the secret stored in the program, decrypt the bytes to the malicious software &amp; run Dotnet spy against it again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4d330a337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4d330a337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4cca83669e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4cca83669e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4cca83669e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4cca83669e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4cca83669e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4cca83669e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youtu.be/CIyTjRYdeq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Snake Keylogger</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Jake Danson, Theron Hawley, Josh Danson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Other Interesting Findings</a:t>
            </a:r>
            <a:endParaRPr/>
          </a:p>
        </p:txBody>
      </p:sp>
      <p:sp>
        <p:nvSpPr>
          <p:cNvPr id="201" name="Google Shape;201;p22"/>
          <p:cNvSpPr txBox="1"/>
          <p:nvPr>
            <p:ph idx="1" type="body"/>
          </p:nvPr>
        </p:nvSpPr>
        <p:spPr>
          <a:xfrm>
            <a:off x="801225" y="1567550"/>
            <a:ext cx="43224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A</a:t>
            </a:r>
            <a:r>
              <a:rPr lang="en-GB"/>
              <a:t>ttempting to hide itself in a companies internal software</a:t>
            </a:r>
            <a:endParaRPr/>
          </a:p>
          <a:p>
            <a:pPr indent="-311150" lvl="0" marL="457200" rtl="0" algn="l">
              <a:spcBef>
                <a:spcPts val="0"/>
              </a:spcBef>
              <a:spcAft>
                <a:spcPts val="0"/>
              </a:spcAft>
              <a:buSzPts val="1300"/>
              <a:buChar char="●"/>
            </a:pPr>
            <a:r>
              <a:rPr lang="en-GB"/>
              <a:t>The main program decrypts a dll file that is the </a:t>
            </a:r>
            <a:r>
              <a:rPr lang="en-GB"/>
              <a:t>malicious</a:t>
            </a:r>
            <a:r>
              <a:rPr lang="en-GB"/>
              <a:t> code</a:t>
            </a:r>
            <a:endParaRPr/>
          </a:p>
          <a:p>
            <a:pPr indent="-311150" lvl="0" marL="457200" rtl="0" algn="l">
              <a:spcBef>
                <a:spcPts val="0"/>
              </a:spcBef>
              <a:spcAft>
                <a:spcPts val="0"/>
              </a:spcAft>
              <a:buSzPts val="1300"/>
              <a:buChar char="●"/>
            </a:pPr>
            <a:r>
              <a:rPr lang="en-GB"/>
              <a:t>Not really a </a:t>
            </a:r>
            <a:r>
              <a:rPr lang="en-GB"/>
              <a:t>keylogger actually a RAT</a:t>
            </a:r>
            <a:endParaRPr/>
          </a:p>
          <a:p>
            <a:pPr indent="-311150" lvl="0" marL="457200" rtl="0" algn="l">
              <a:spcBef>
                <a:spcPts val="0"/>
              </a:spcBef>
              <a:spcAft>
                <a:spcPts val="0"/>
              </a:spcAft>
              <a:buSzPts val="1300"/>
              <a:buChar char="●"/>
            </a:pPr>
            <a:r>
              <a:rPr lang="en-GB"/>
              <a:t>Used chinese characters and then replaced them</a:t>
            </a:r>
            <a:endParaRPr/>
          </a:p>
        </p:txBody>
      </p:sp>
      <p:pic>
        <p:nvPicPr>
          <p:cNvPr id="202" name="Google Shape;202;p22"/>
          <p:cNvPicPr preferRelativeResize="0"/>
          <p:nvPr/>
        </p:nvPicPr>
        <p:blipFill rotWithShape="1">
          <a:blip r:embed="rId3">
            <a:alphaModFix/>
          </a:blip>
          <a:srcRect b="0" l="0" r="29163" t="0"/>
          <a:stretch/>
        </p:blipFill>
        <p:spPr>
          <a:xfrm>
            <a:off x="5123726" y="1081113"/>
            <a:ext cx="3745101" cy="2854275"/>
          </a:xfrm>
          <a:prstGeom prst="rect">
            <a:avLst/>
          </a:prstGeom>
          <a:noFill/>
          <a:ln>
            <a:noFill/>
          </a:ln>
        </p:spPr>
      </p:pic>
      <p:pic>
        <p:nvPicPr>
          <p:cNvPr id="203" name="Google Shape;203;p22"/>
          <p:cNvPicPr preferRelativeResize="0"/>
          <p:nvPr/>
        </p:nvPicPr>
        <p:blipFill rotWithShape="1">
          <a:blip r:embed="rId4">
            <a:alphaModFix/>
          </a:blip>
          <a:srcRect b="0" l="10047" r="0" t="36532"/>
          <a:stretch/>
        </p:blipFill>
        <p:spPr>
          <a:xfrm>
            <a:off x="383263" y="3105400"/>
            <a:ext cx="5158324" cy="1867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creators</a:t>
            </a:r>
            <a:endParaRPr/>
          </a:p>
        </p:txBody>
      </p:sp>
      <p:sp>
        <p:nvSpPr>
          <p:cNvPr id="209" name="Google Shape;209;p23"/>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We happened to find the list of the GAiA members who seem to be the creators of this </a:t>
            </a:r>
            <a:r>
              <a:rPr lang="en-GB"/>
              <a:t>piece</a:t>
            </a:r>
            <a:r>
              <a:rPr lang="en-GB"/>
              <a:t> of malware</a:t>
            </a:r>
            <a:endParaRPr/>
          </a:p>
        </p:txBody>
      </p:sp>
      <p:pic>
        <p:nvPicPr>
          <p:cNvPr id="210" name="Google Shape;210;p23"/>
          <p:cNvPicPr preferRelativeResize="0"/>
          <p:nvPr/>
        </p:nvPicPr>
        <p:blipFill rotWithShape="1">
          <a:blip r:embed="rId3">
            <a:alphaModFix/>
          </a:blip>
          <a:srcRect b="16607" l="7931" r="10807" t="3971"/>
          <a:stretch/>
        </p:blipFill>
        <p:spPr>
          <a:xfrm>
            <a:off x="3230025" y="2370675"/>
            <a:ext cx="5582075" cy="1930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4"/>
          <p:cNvSpPr txBox="1"/>
          <p:nvPr>
            <p:ph type="title"/>
          </p:nvPr>
        </p:nvSpPr>
        <p:spPr>
          <a:xfrm>
            <a:off x="3445850" y="176315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Introduction of snake keylogger</a:t>
            </a:r>
            <a:endParaRPr/>
          </a:p>
        </p:txBody>
      </p:sp>
      <p:sp>
        <p:nvSpPr>
          <p:cNvPr id="141" name="Google Shape;141;p14"/>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Keylogger </a:t>
            </a:r>
            <a:r>
              <a:rPr lang="en-GB"/>
              <a:t>written</a:t>
            </a:r>
            <a:r>
              <a:rPr lang="en-GB"/>
              <a:t> in .net</a:t>
            </a:r>
            <a:endParaRPr/>
          </a:p>
          <a:p>
            <a:pPr indent="-311150" lvl="0" marL="457200" rtl="0" algn="l">
              <a:spcBef>
                <a:spcPts val="0"/>
              </a:spcBef>
              <a:spcAft>
                <a:spcPts val="0"/>
              </a:spcAft>
              <a:buSzPts val="1300"/>
              <a:buChar char="●"/>
            </a:pPr>
            <a:r>
              <a:rPr lang="en-GB"/>
              <a:t>Also steals other data such as clipboard and browser data</a:t>
            </a:r>
            <a:endParaRPr/>
          </a:p>
          <a:p>
            <a:pPr indent="-311150" lvl="0" marL="457200" rtl="0" algn="l">
              <a:spcBef>
                <a:spcPts val="0"/>
              </a:spcBef>
              <a:spcAft>
                <a:spcPts val="0"/>
              </a:spcAft>
              <a:buSzPts val="1300"/>
              <a:buChar char="●"/>
            </a:pPr>
            <a:r>
              <a:rPr lang="en-GB"/>
              <a:t>Finally</a:t>
            </a:r>
            <a:r>
              <a:rPr lang="en-GB"/>
              <a:t> takes </a:t>
            </a:r>
            <a:r>
              <a:rPr lang="en-GB"/>
              <a:t>screenshots</a:t>
            </a:r>
            <a:r>
              <a:rPr lang="en-GB"/>
              <a:t> </a:t>
            </a:r>
            <a:endParaRPr/>
          </a:p>
          <a:p>
            <a:pPr indent="-311150" lvl="0" marL="457200" rtl="0" algn="l">
              <a:spcBef>
                <a:spcPts val="0"/>
              </a:spcBef>
              <a:spcAft>
                <a:spcPts val="0"/>
              </a:spcAft>
              <a:buSzPts val="1300"/>
              <a:buChar char="●"/>
            </a:pPr>
            <a:r>
              <a:rPr lang="en-GB"/>
              <a:t>Can be bought online</a:t>
            </a:r>
            <a:endParaRPr/>
          </a:p>
          <a:p>
            <a:pPr indent="-311150" lvl="0" marL="457200" rtl="0" algn="l">
              <a:spcBef>
                <a:spcPts val="0"/>
              </a:spcBef>
              <a:spcAft>
                <a:spcPts val="0"/>
              </a:spcAft>
              <a:buSzPts val="1300"/>
              <a:buChar char="●"/>
            </a:pPr>
            <a:r>
              <a:rPr lang="en-GB"/>
              <a:t>Popular for phishing attacks</a:t>
            </a:r>
            <a:endParaRPr/>
          </a:p>
          <a:p>
            <a:pPr indent="-311150" lvl="0" marL="457200" rtl="0" algn="l">
              <a:spcBef>
                <a:spcPts val="0"/>
              </a:spcBef>
              <a:spcAft>
                <a:spcPts val="0"/>
              </a:spcAft>
              <a:buSzPts val="1300"/>
              <a:buChar char="●"/>
            </a:pPr>
            <a:r>
              <a:rPr lang="en-GB"/>
              <a:t>Often from a infected docx or pdf file</a:t>
            </a:r>
            <a:endParaRPr/>
          </a:p>
          <a:p>
            <a:pPr indent="-311150" lvl="0" marL="457200" rtl="0" algn="l">
              <a:spcBef>
                <a:spcPts val="0"/>
              </a:spcBef>
              <a:spcAft>
                <a:spcPts val="0"/>
              </a:spcAft>
              <a:buSzPts val="1300"/>
              <a:buChar char="●"/>
            </a:pPr>
            <a:r>
              <a:rPr lang="en-GB"/>
              <a:t>Many </a:t>
            </a:r>
            <a:r>
              <a:rPr lang="en-GB"/>
              <a:t>variants are out there</a:t>
            </a:r>
            <a:endParaRPr/>
          </a:p>
        </p:txBody>
      </p:sp>
      <p:pic>
        <p:nvPicPr>
          <p:cNvPr id="142" name="Google Shape;142;p14"/>
          <p:cNvPicPr preferRelativeResize="0"/>
          <p:nvPr/>
        </p:nvPicPr>
        <p:blipFill>
          <a:blip r:embed="rId3">
            <a:alphaModFix/>
          </a:blip>
          <a:stretch>
            <a:fillRect/>
          </a:stretch>
        </p:blipFill>
        <p:spPr>
          <a:xfrm>
            <a:off x="4933225" y="1567550"/>
            <a:ext cx="3545700" cy="1772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Tools We Used</a:t>
            </a:r>
            <a:endParaRPr/>
          </a:p>
        </p:txBody>
      </p:sp>
      <p:sp>
        <p:nvSpPr>
          <p:cNvPr id="148" name="Google Shape;148;p1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VS code</a:t>
            </a:r>
            <a:endParaRPr/>
          </a:p>
          <a:p>
            <a:pPr indent="-311150" lvl="0" marL="457200" rtl="0" algn="l">
              <a:spcBef>
                <a:spcPts val="0"/>
              </a:spcBef>
              <a:spcAft>
                <a:spcPts val="0"/>
              </a:spcAft>
              <a:buSzPts val="1300"/>
              <a:buChar char="●"/>
            </a:pPr>
            <a:r>
              <a:rPr lang="en-GB"/>
              <a:t>Visual Studio 2022</a:t>
            </a:r>
            <a:endParaRPr/>
          </a:p>
          <a:p>
            <a:pPr indent="-311150" lvl="0" marL="457200" rtl="0" algn="l">
              <a:spcBef>
                <a:spcPts val="0"/>
              </a:spcBef>
              <a:spcAft>
                <a:spcPts val="0"/>
              </a:spcAft>
              <a:buSzPts val="1300"/>
              <a:buChar char="●"/>
            </a:pPr>
            <a:r>
              <a:rPr lang="en-GB"/>
              <a:t>DN Spy</a:t>
            </a:r>
            <a:endParaRPr/>
          </a:p>
          <a:p>
            <a:pPr indent="-311150" lvl="0" marL="457200" rtl="0" algn="l">
              <a:spcBef>
                <a:spcPts val="0"/>
              </a:spcBef>
              <a:spcAft>
                <a:spcPts val="0"/>
              </a:spcAft>
              <a:buSzPts val="1300"/>
              <a:buChar char="●"/>
            </a:pPr>
            <a:r>
              <a:rPr lang="en-GB"/>
              <a:t>Ghidra</a:t>
            </a:r>
            <a:endParaRPr/>
          </a:p>
          <a:p>
            <a:pPr indent="-311150" lvl="0" marL="457200" rtl="0" algn="l">
              <a:spcBef>
                <a:spcPts val="0"/>
              </a:spcBef>
              <a:spcAft>
                <a:spcPts val="0"/>
              </a:spcAft>
              <a:buSzPts val="1300"/>
              <a:buChar char="●"/>
            </a:pPr>
            <a:r>
              <a:rPr lang="en-GB"/>
              <a:t>.NET </a:t>
            </a:r>
            <a:r>
              <a:rPr lang="en-GB"/>
              <a:t>framework</a:t>
            </a:r>
            <a:endParaRPr/>
          </a:p>
          <a:p>
            <a:pPr indent="-311150" lvl="0" marL="457200" rtl="0" algn="l">
              <a:spcBef>
                <a:spcPts val="0"/>
              </a:spcBef>
              <a:spcAft>
                <a:spcPts val="0"/>
              </a:spcAft>
              <a:buSzPts val="1300"/>
              <a:buChar char="●"/>
            </a:pPr>
            <a:r>
              <a:rPr lang="en-GB"/>
              <a:t>VMWare</a:t>
            </a:r>
            <a:endParaRPr/>
          </a:p>
          <a:p>
            <a:pPr indent="-311150" lvl="0" marL="457200" rtl="0" algn="l">
              <a:spcBef>
                <a:spcPts val="0"/>
              </a:spcBef>
              <a:spcAft>
                <a:spcPts val="0"/>
              </a:spcAft>
              <a:buSzPts val="1300"/>
              <a:buChar char="●"/>
            </a:pPr>
            <a:r>
              <a:rPr lang="en-GB"/>
              <a:t>Open source intelligence </a:t>
            </a:r>
            <a:endParaRPr/>
          </a:p>
        </p:txBody>
      </p:sp>
      <p:pic>
        <p:nvPicPr>
          <p:cNvPr id="149" name="Google Shape;149;p15"/>
          <p:cNvPicPr preferRelativeResize="0"/>
          <p:nvPr/>
        </p:nvPicPr>
        <p:blipFill>
          <a:blip r:embed="rId3">
            <a:alphaModFix/>
          </a:blip>
          <a:stretch>
            <a:fillRect/>
          </a:stretch>
        </p:blipFill>
        <p:spPr>
          <a:xfrm>
            <a:off x="4700701" y="861476"/>
            <a:ext cx="1310223" cy="1310223"/>
          </a:xfrm>
          <a:prstGeom prst="rect">
            <a:avLst/>
          </a:prstGeom>
          <a:noFill/>
          <a:ln>
            <a:noFill/>
          </a:ln>
        </p:spPr>
      </p:pic>
      <p:pic>
        <p:nvPicPr>
          <p:cNvPr id="150" name="Google Shape;150;p15"/>
          <p:cNvPicPr preferRelativeResize="0"/>
          <p:nvPr/>
        </p:nvPicPr>
        <p:blipFill>
          <a:blip r:embed="rId4">
            <a:alphaModFix/>
          </a:blip>
          <a:stretch>
            <a:fillRect/>
          </a:stretch>
        </p:blipFill>
        <p:spPr>
          <a:xfrm>
            <a:off x="6760625" y="920950"/>
            <a:ext cx="1191275" cy="1191275"/>
          </a:xfrm>
          <a:prstGeom prst="rect">
            <a:avLst/>
          </a:prstGeom>
          <a:noFill/>
          <a:ln>
            <a:noFill/>
          </a:ln>
        </p:spPr>
      </p:pic>
      <p:pic>
        <p:nvPicPr>
          <p:cNvPr id="151" name="Google Shape;151;p15"/>
          <p:cNvPicPr preferRelativeResize="0"/>
          <p:nvPr/>
        </p:nvPicPr>
        <p:blipFill>
          <a:blip r:embed="rId5">
            <a:alphaModFix/>
          </a:blip>
          <a:stretch>
            <a:fillRect/>
          </a:stretch>
        </p:blipFill>
        <p:spPr>
          <a:xfrm>
            <a:off x="6630375" y="2332575"/>
            <a:ext cx="1706025" cy="1706025"/>
          </a:xfrm>
          <a:prstGeom prst="rect">
            <a:avLst/>
          </a:prstGeom>
          <a:noFill/>
          <a:ln>
            <a:noFill/>
          </a:ln>
        </p:spPr>
      </p:pic>
      <p:pic>
        <p:nvPicPr>
          <p:cNvPr id="152" name="Google Shape;152;p15"/>
          <p:cNvPicPr preferRelativeResize="0"/>
          <p:nvPr/>
        </p:nvPicPr>
        <p:blipFill>
          <a:blip r:embed="rId6">
            <a:alphaModFix/>
          </a:blip>
          <a:stretch>
            <a:fillRect/>
          </a:stretch>
        </p:blipFill>
        <p:spPr>
          <a:xfrm>
            <a:off x="4763337" y="2241449"/>
            <a:ext cx="1790838" cy="1706023"/>
          </a:xfrm>
          <a:prstGeom prst="rect">
            <a:avLst/>
          </a:prstGeom>
          <a:noFill/>
          <a:ln>
            <a:noFill/>
          </a:ln>
        </p:spPr>
      </p:pic>
      <p:pic>
        <p:nvPicPr>
          <p:cNvPr id="153" name="Google Shape;153;p15"/>
          <p:cNvPicPr preferRelativeResize="0"/>
          <p:nvPr/>
        </p:nvPicPr>
        <p:blipFill>
          <a:blip r:embed="rId7">
            <a:alphaModFix/>
          </a:blip>
          <a:stretch>
            <a:fillRect/>
          </a:stretch>
        </p:blipFill>
        <p:spPr>
          <a:xfrm>
            <a:off x="6312877" y="3578340"/>
            <a:ext cx="2608174" cy="1565159"/>
          </a:xfrm>
          <a:prstGeom prst="rect">
            <a:avLst/>
          </a:prstGeom>
          <a:noFill/>
          <a:ln>
            <a:noFill/>
          </a:ln>
        </p:spPr>
      </p:pic>
      <p:pic>
        <p:nvPicPr>
          <p:cNvPr id="154" name="Google Shape;154;p15"/>
          <p:cNvPicPr preferRelativeResize="0"/>
          <p:nvPr/>
        </p:nvPicPr>
        <p:blipFill rotWithShape="1">
          <a:blip r:embed="rId8">
            <a:alphaModFix/>
          </a:blip>
          <a:srcRect b="40719" l="52963" r="0" t="25047"/>
          <a:stretch/>
        </p:blipFill>
        <p:spPr>
          <a:xfrm>
            <a:off x="3919633" y="4123300"/>
            <a:ext cx="2265267" cy="824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Methodology</a:t>
            </a:r>
            <a:endParaRPr/>
          </a:p>
        </p:txBody>
      </p:sp>
      <p:sp>
        <p:nvSpPr>
          <p:cNvPr id="160" name="Google Shape;160;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Find the entry point</a:t>
            </a:r>
            <a:endParaRPr/>
          </a:p>
          <a:p>
            <a:pPr indent="-311150" lvl="0" marL="457200" rtl="0" algn="l">
              <a:spcBef>
                <a:spcPts val="0"/>
              </a:spcBef>
              <a:spcAft>
                <a:spcPts val="0"/>
              </a:spcAft>
              <a:buSzPts val="1300"/>
              <a:buChar char="●"/>
            </a:pPr>
            <a:r>
              <a:rPr lang="en-GB"/>
              <a:t>Follow the function calls</a:t>
            </a:r>
            <a:endParaRPr/>
          </a:p>
          <a:p>
            <a:pPr indent="-311150" lvl="0" marL="457200" rtl="0" algn="l">
              <a:spcBef>
                <a:spcPts val="0"/>
              </a:spcBef>
              <a:spcAft>
                <a:spcPts val="0"/>
              </a:spcAft>
              <a:buSzPts val="1300"/>
              <a:buChar char="●"/>
            </a:pPr>
            <a:r>
              <a:rPr lang="en-GB"/>
              <a:t>Wrote code based on our understanding </a:t>
            </a:r>
            <a:endParaRPr/>
          </a:p>
          <a:p>
            <a:pPr indent="-311150" lvl="0" marL="457200" rtl="0" algn="l">
              <a:spcBef>
                <a:spcPts val="0"/>
              </a:spcBef>
              <a:spcAft>
                <a:spcPts val="0"/>
              </a:spcAft>
              <a:buSzPts val="1300"/>
              <a:buChar char="●"/>
            </a:pPr>
            <a:r>
              <a:rPr lang="en-GB"/>
              <a:t>Stepped</a:t>
            </a:r>
            <a:r>
              <a:rPr lang="en-GB"/>
              <a:t> through the dummy program to get the decrypted </a:t>
            </a:r>
            <a:r>
              <a:rPr lang="en-GB"/>
              <a:t>malicious </a:t>
            </a:r>
            <a:r>
              <a:rPr lang="en-GB"/>
              <a:t>file</a:t>
            </a:r>
            <a:endParaRPr/>
          </a:p>
          <a:p>
            <a:pPr indent="-311150" lvl="0" marL="457200" rtl="0" algn="l">
              <a:spcBef>
                <a:spcPts val="0"/>
              </a:spcBef>
              <a:spcAft>
                <a:spcPts val="0"/>
              </a:spcAft>
              <a:buSzPts val="1300"/>
              <a:buChar char="●"/>
            </a:pPr>
            <a:r>
              <a:rPr lang="en-GB"/>
              <a:t>Converted that byte array to an executable file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Issues</a:t>
            </a:r>
            <a:endParaRPr/>
          </a:p>
        </p:txBody>
      </p:sp>
      <p:sp>
        <p:nvSpPr>
          <p:cNvPr id="166" name="Google Shape;166;p17"/>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Antivirus</a:t>
            </a:r>
            <a:endParaRPr/>
          </a:p>
          <a:p>
            <a:pPr indent="-311150" lvl="0" marL="457200" rtl="0" algn="l">
              <a:spcBef>
                <a:spcPts val="0"/>
              </a:spcBef>
              <a:spcAft>
                <a:spcPts val="0"/>
              </a:spcAft>
              <a:buSzPts val="1300"/>
              <a:buChar char="●"/>
            </a:pPr>
            <a:r>
              <a:rPr lang="en-GB"/>
              <a:t>.NET versioning issues</a:t>
            </a:r>
            <a:endParaRPr/>
          </a:p>
          <a:p>
            <a:pPr indent="-311150" lvl="0" marL="457200" rtl="0" algn="l">
              <a:spcBef>
                <a:spcPts val="0"/>
              </a:spcBef>
              <a:spcAft>
                <a:spcPts val="0"/>
              </a:spcAft>
              <a:buSzPts val="1300"/>
              <a:buChar char="●"/>
            </a:pPr>
            <a:r>
              <a:rPr lang="en-GB"/>
              <a:t>Malware Code is encrypted</a:t>
            </a:r>
            <a:endParaRPr/>
          </a:p>
          <a:p>
            <a:pPr indent="0" lvl="0" marL="0" rtl="0" algn="l">
              <a:spcBef>
                <a:spcPts val="1200"/>
              </a:spcBef>
              <a:spcAft>
                <a:spcPts val="1200"/>
              </a:spcAft>
              <a:buNone/>
            </a:pPr>
            <a:r>
              <a:t/>
            </a:r>
            <a:endParaRPr/>
          </a:p>
        </p:txBody>
      </p:sp>
      <p:pic>
        <p:nvPicPr>
          <p:cNvPr id="167" name="Google Shape;167;p17"/>
          <p:cNvPicPr preferRelativeResize="0"/>
          <p:nvPr/>
        </p:nvPicPr>
        <p:blipFill>
          <a:blip r:embed="rId3">
            <a:alphaModFix/>
          </a:blip>
          <a:stretch>
            <a:fillRect/>
          </a:stretch>
        </p:blipFill>
        <p:spPr>
          <a:xfrm>
            <a:off x="5486850" y="758650"/>
            <a:ext cx="2628900" cy="2647950"/>
          </a:xfrm>
          <a:prstGeom prst="rect">
            <a:avLst/>
          </a:prstGeom>
          <a:noFill/>
          <a:ln>
            <a:noFill/>
          </a:ln>
        </p:spPr>
      </p:pic>
      <p:pic>
        <p:nvPicPr>
          <p:cNvPr id="168" name="Google Shape;168;p17"/>
          <p:cNvPicPr preferRelativeResize="0"/>
          <p:nvPr/>
        </p:nvPicPr>
        <p:blipFill>
          <a:blip r:embed="rId4">
            <a:alphaModFix/>
          </a:blip>
          <a:stretch>
            <a:fillRect/>
          </a:stretch>
        </p:blipFill>
        <p:spPr>
          <a:xfrm>
            <a:off x="501975" y="3585875"/>
            <a:ext cx="5734050" cy="1173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Demo of decrypting malware</a:t>
            </a:r>
            <a:endParaRPr/>
          </a:p>
        </p:txBody>
      </p:sp>
      <p:sp>
        <p:nvSpPr>
          <p:cNvPr id="174" name="Google Shape;174;p18"/>
          <p:cNvSpPr txBox="1"/>
          <p:nvPr>
            <p:ph idx="1" type="body"/>
          </p:nvPr>
        </p:nvSpPr>
        <p:spPr>
          <a:xfrm>
            <a:off x="1297500" y="1567550"/>
            <a:ext cx="6802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u="sng">
                <a:solidFill>
                  <a:schemeClr val="hlink"/>
                </a:solidFill>
                <a:hlinkClick r:id="rId3"/>
              </a:rPr>
              <a:t>https://youtu.be/CIyTjRYdeqs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Effects</a:t>
            </a:r>
            <a:endParaRPr/>
          </a:p>
        </p:txBody>
      </p:sp>
      <p:sp>
        <p:nvSpPr>
          <p:cNvPr id="180" name="Google Shape;180;p19"/>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This is a RAT</a:t>
            </a:r>
            <a:endParaRPr/>
          </a:p>
          <a:p>
            <a:pPr indent="-311150" lvl="0" marL="457200" rtl="0" algn="l">
              <a:spcBef>
                <a:spcPts val="0"/>
              </a:spcBef>
              <a:spcAft>
                <a:spcPts val="0"/>
              </a:spcAft>
              <a:buSzPts val="1300"/>
              <a:buChar char="●"/>
            </a:pPr>
            <a:r>
              <a:rPr lang="en-GB"/>
              <a:t>Runs a web service</a:t>
            </a:r>
            <a:endParaRPr/>
          </a:p>
          <a:p>
            <a:pPr indent="-311150" lvl="0" marL="457200" rtl="0" algn="l">
              <a:spcBef>
                <a:spcPts val="0"/>
              </a:spcBef>
              <a:spcAft>
                <a:spcPts val="0"/>
              </a:spcAft>
              <a:buSzPts val="1300"/>
              <a:buChar char="●"/>
            </a:pPr>
            <a:r>
              <a:rPr lang="en-GB"/>
              <a:t>Allows the user to capture screenshots</a:t>
            </a:r>
            <a:endParaRPr/>
          </a:p>
          <a:p>
            <a:pPr indent="-311150" lvl="0" marL="457200" rtl="0" algn="l">
              <a:spcBef>
                <a:spcPts val="0"/>
              </a:spcBef>
              <a:spcAft>
                <a:spcPts val="0"/>
              </a:spcAft>
              <a:buSzPts val="1300"/>
              <a:buChar char="●"/>
            </a:pPr>
            <a:r>
              <a:rPr lang="en-GB"/>
              <a:t>Ability to upload and execute code remotely </a:t>
            </a:r>
            <a:endParaRPr/>
          </a:p>
        </p:txBody>
      </p:sp>
      <p:pic>
        <p:nvPicPr>
          <p:cNvPr id="181" name="Google Shape;181;p19"/>
          <p:cNvPicPr preferRelativeResize="0"/>
          <p:nvPr/>
        </p:nvPicPr>
        <p:blipFill>
          <a:blip r:embed="rId3">
            <a:alphaModFix/>
          </a:blip>
          <a:stretch>
            <a:fillRect/>
          </a:stretch>
        </p:blipFill>
        <p:spPr>
          <a:xfrm>
            <a:off x="5051796" y="1670051"/>
            <a:ext cx="3209923" cy="21394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Command &amp; Control</a:t>
            </a:r>
            <a:endParaRPr/>
          </a:p>
        </p:txBody>
      </p:sp>
      <p:sp>
        <p:nvSpPr>
          <p:cNvPr id="187" name="Google Shape;187;p20"/>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Creates a web server and pokes a hole in the firewall</a:t>
            </a:r>
            <a:endParaRPr/>
          </a:p>
          <a:p>
            <a:pPr indent="-311150" lvl="0" marL="457200" rtl="0" algn="l">
              <a:spcBef>
                <a:spcPts val="0"/>
              </a:spcBef>
              <a:spcAft>
                <a:spcPts val="0"/>
              </a:spcAft>
              <a:buSzPts val="1300"/>
              <a:buChar char="●"/>
            </a:pPr>
            <a:r>
              <a:rPr lang="en-GB"/>
              <a:t>The hacker can </a:t>
            </a:r>
            <a:r>
              <a:rPr lang="en-GB"/>
              <a:t>browse to the computer and run commands and receive information from/on the computer</a:t>
            </a:r>
            <a:endParaRPr/>
          </a:p>
        </p:txBody>
      </p:sp>
      <p:pic>
        <p:nvPicPr>
          <p:cNvPr id="188" name="Google Shape;188;p20"/>
          <p:cNvPicPr preferRelativeResize="0"/>
          <p:nvPr/>
        </p:nvPicPr>
        <p:blipFill rotWithShape="1">
          <a:blip r:embed="rId3">
            <a:alphaModFix/>
          </a:blip>
          <a:srcRect b="0" l="0" r="9049" t="0"/>
          <a:stretch/>
        </p:blipFill>
        <p:spPr>
          <a:xfrm>
            <a:off x="4572000" y="2099900"/>
            <a:ext cx="4275576" cy="2319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Commands</a:t>
            </a:r>
            <a:endParaRPr/>
          </a:p>
        </p:txBody>
      </p:sp>
      <p:sp>
        <p:nvSpPr>
          <p:cNvPr id="194" name="Google Shape;194;p21"/>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There’s a list of commands that can be run from the web interface </a:t>
            </a:r>
            <a:endParaRPr/>
          </a:p>
          <a:p>
            <a:pPr indent="0" lvl="0" marL="0" rtl="0" algn="l">
              <a:spcBef>
                <a:spcPts val="1200"/>
              </a:spcBef>
              <a:spcAft>
                <a:spcPts val="0"/>
              </a:spcAft>
              <a:buNone/>
            </a:pPr>
            <a:r>
              <a:rPr b="1" lang="en-GB"/>
              <a:t>Notably:</a:t>
            </a:r>
            <a:endParaRPr b="1"/>
          </a:p>
          <a:p>
            <a:pPr indent="-311150" lvl="0" marL="457200" rtl="0" algn="l">
              <a:spcBef>
                <a:spcPts val="1200"/>
              </a:spcBef>
              <a:spcAft>
                <a:spcPts val="0"/>
              </a:spcAft>
              <a:buSzPts val="1300"/>
              <a:buChar char="●"/>
            </a:pPr>
            <a:r>
              <a:rPr lang="en-GB"/>
              <a:t>Uploading files</a:t>
            </a:r>
            <a:endParaRPr/>
          </a:p>
          <a:p>
            <a:pPr indent="-311150" lvl="0" marL="457200" rtl="0" algn="l">
              <a:spcBef>
                <a:spcPts val="0"/>
              </a:spcBef>
              <a:spcAft>
                <a:spcPts val="0"/>
              </a:spcAft>
              <a:buSzPts val="1300"/>
              <a:buChar char="●"/>
            </a:pPr>
            <a:r>
              <a:rPr lang="en-GB"/>
              <a:t>Running scripts</a:t>
            </a:r>
            <a:endParaRPr/>
          </a:p>
          <a:p>
            <a:pPr indent="-311150" lvl="0" marL="457200" rtl="0" algn="l">
              <a:spcBef>
                <a:spcPts val="0"/>
              </a:spcBef>
              <a:spcAft>
                <a:spcPts val="0"/>
              </a:spcAft>
              <a:buSzPts val="1300"/>
              <a:buChar char="●"/>
            </a:pPr>
            <a:r>
              <a:rPr lang="en-GB"/>
              <a:t>Executing powershell commands</a:t>
            </a:r>
            <a:endParaRPr/>
          </a:p>
          <a:p>
            <a:pPr indent="-311150" lvl="0" marL="457200" rtl="0" algn="l">
              <a:spcBef>
                <a:spcPts val="0"/>
              </a:spcBef>
              <a:spcAft>
                <a:spcPts val="0"/>
              </a:spcAft>
              <a:buSzPts val="1300"/>
              <a:buChar char="●"/>
            </a:pPr>
            <a:r>
              <a:rPr lang="en-GB"/>
              <a:t>Taking screenshots</a:t>
            </a:r>
            <a:endParaRPr/>
          </a:p>
        </p:txBody>
      </p:sp>
      <p:pic>
        <p:nvPicPr>
          <p:cNvPr id="195" name="Google Shape;195;p21"/>
          <p:cNvPicPr preferRelativeResize="0"/>
          <p:nvPr/>
        </p:nvPicPr>
        <p:blipFill>
          <a:blip r:embed="rId3">
            <a:alphaModFix/>
          </a:blip>
          <a:stretch>
            <a:fillRect/>
          </a:stretch>
        </p:blipFill>
        <p:spPr>
          <a:xfrm>
            <a:off x="5368000" y="1307850"/>
            <a:ext cx="2533650" cy="3095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